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96" r:id="rId1"/>
  </p:sldMasterIdLst>
  <p:sldIdLst>
    <p:sldId id="257" r:id="rId2"/>
    <p:sldId id="256" r:id="rId3"/>
    <p:sldId id="264" r:id="rId4"/>
    <p:sldId id="261" r:id="rId5"/>
    <p:sldId id="262" r:id="rId6"/>
    <p:sldId id="263" r:id="rId7"/>
    <p:sldId id="260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6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74255858641356642"/>
          <c:h val="0.746781715570775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89</c:v>
                </c:pt>
                <c:pt idx="1">
                  <c:v>81</c:v>
                </c:pt>
                <c:pt idx="2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6B-41EA-86D9-EE4B3A967F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89</c:v>
                </c:pt>
                <c:pt idx="1">
                  <c:v>75</c:v>
                </c:pt>
                <c:pt idx="2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6B-41EA-86D9-EE4B3A967F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6748145893222387"/>
              <c:y val="0.900723360359343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4.0691431393074753E-2"/>
              <c:y val="0.16368829542221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197118875764156"/>
          <c:y val="6.4404662185466922E-4"/>
          <c:w val="0.24937556048606679"/>
          <c:h val="0.209689627384379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68301881856238755"/>
          <c:h val="0.7594985085816321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91-4046-8AED-F2549CA7D4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91-4046-8AED-F2549CA7D4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5569689569565835"/>
              <c:y val="0.896987583519747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3.3124966820064217E-2"/>
              <c:y val="0.128029294146971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320401762518185"/>
          <c:y val="7.1176260215052379E-4"/>
          <c:w val="0.21432566457060037"/>
          <c:h val="0.191812530719265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BBB7FE-699C-481E-8EE1-FFA5FC81ECF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782DDB9-B7EA-4119-8095-99411B5A570E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Study</a:t>
          </a:r>
        </a:p>
      </dgm:t>
    </dgm:pt>
    <dgm:pt modelId="{222C0E44-7D94-4D50-A7BB-5243753FBA62}" type="parTrans" cxnId="{0E3247DF-9A83-4A8B-9FB1-AF8D01C3311C}">
      <dgm:prSet/>
      <dgm:spPr/>
      <dgm:t>
        <a:bodyPr/>
        <a:lstStyle/>
        <a:p>
          <a:endParaRPr lang="en-US"/>
        </a:p>
      </dgm:t>
    </dgm:pt>
    <dgm:pt modelId="{30736700-6595-4C44-A172-5902D195A4C5}" type="sibTrans" cxnId="{0E3247DF-9A83-4A8B-9FB1-AF8D01C3311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44F1E382-42DD-4EDB-BF7D-8076A174FB8B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Arithmetic Filler Task</a:t>
          </a:r>
        </a:p>
      </dgm:t>
    </dgm:pt>
    <dgm:pt modelId="{2D753BD0-E5F7-41E7-939C-744594957707}" type="parTrans" cxnId="{B9F748BF-5219-4684-BD00-5714556626AC}">
      <dgm:prSet/>
      <dgm:spPr/>
      <dgm:t>
        <a:bodyPr/>
        <a:lstStyle/>
        <a:p>
          <a:endParaRPr lang="en-US"/>
        </a:p>
      </dgm:t>
    </dgm:pt>
    <dgm:pt modelId="{E6BD1D8A-0CA8-4AB7-8445-AE3B4F3B67C8}" type="sibTrans" cxnId="{B9F748BF-5219-4684-BD00-5714556626A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7B6DCE51-2C1F-4469-8447-712988C0E6B2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Recall</a:t>
          </a:r>
        </a:p>
      </dgm:t>
    </dgm:pt>
    <dgm:pt modelId="{ECCC4349-B894-4E67-8E41-FFC45FA9B356}" type="parTrans" cxnId="{4F6D3259-1FBD-48DF-B6FF-4E6970949A45}">
      <dgm:prSet/>
      <dgm:spPr/>
      <dgm:t>
        <a:bodyPr/>
        <a:lstStyle/>
        <a:p>
          <a:endParaRPr lang="en-US"/>
        </a:p>
      </dgm:t>
    </dgm:pt>
    <dgm:pt modelId="{842F1BCF-CB4E-43C9-A8C5-76FE196A6ADB}" type="sibTrans" cxnId="{4F6D3259-1FBD-48DF-B6FF-4E6970949A45}">
      <dgm:prSet/>
      <dgm:spPr/>
      <dgm:t>
        <a:bodyPr/>
        <a:lstStyle/>
        <a:p>
          <a:endParaRPr lang="en-US"/>
        </a:p>
      </dgm:t>
    </dgm:pt>
    <dgm:pt modelId="{440BEAA8-EB9A-4417-8F8E-0A77FB0F0C77}" type="pres">
      <dgm:prSet presAssocID="{14BBB7FE-699C-481E-8EE1-FFA5FC81ECFA}" presName="Name0" presStyleCnt="0">
        <dgm:presLayoutVars>
          <dgm:dir/>
          <dgm:resizeHandles val="exact"/>
        </dgm:presLayoutVars>
      </dgm:prSet>
      <dgm:spPr/>
    </dgm:pt>
    <dgm:pt modelId="{30548DF4-F572-445E-846F-C62105D6F0D2}" type="pres">
      <dgm:prSet presAssocID="{4782DDB9-B7EA-4119-8095-99411B5A570E}" presName="node" presStyleLbl="node1" presStyleIdx="0" presStyleCnt="3">
        <dgm:presLayoutVars>
          <dgm:bulletEnabled val="1"/>
        </dgm:presLayoutVars>
      </dgm:prSet>
      <dgm:spPr/>
    </dgm:pt>
    <dgm:pt modelId="{ED072CF8-EDA6-4D43-B06C-F763F1784C6B}" type="pres">
      <dgm:prSet presAssocID="{30736700-6595-4C44-A172-5902D195A4C5}" presName="sibTrans" presStyleLbl="sibTrans2D1" presStyleIdx="0" presStyleCnt="2"/>
      <dgm:spPr/>
    </dgm:pt>
    <dgm:pt modelId="{41CC6C50-B1B1-494D-B733-C7153FA53F40}" type="pres">
      <dgm:prSet presAssocID="{30736700-6595-4C44-A172-5902D195A4C5}" presName="connectorText" presStyleLbl="sibTrans2D1" presStyleIdx="0" presStyleCnt="2"/>
      <dgm:spPr/>
    </dgm:pt>
    <dgm:pt modelId="{ADD1959A-890D-4590-BDCA-C34279896A2C}" type="pres">
      <dgm:prSet presAssocID="{44F1E382-42DD-4EDB-BF7D-8076A174FB8B}" presName="node" presStyleLbl="node1" presStyleIdx="1" presStyleCnt="3">
        <dgm:presLayoutVars>
          <dgm:bulletEnabled val="1"/>
        </dgm:presLayoutVars>
      </dgm:prSet>
      <dgm:spPr/>
    </dgm:pt>
    <dgm:pt modelId="{FC7CD236-3585-4AD2-9CC8-EF1FC6023817}" type="pres">
      <dgm:prSet presAssocID="{E6BD1D8A-0CA8-4AB7-8445-AE3B4F3B67C8}" presName="sibTrans" presStyleLbl="sibTrans2D1" presStyleIdx="1" presStyleCnt="2"/>
      <dgm:spPr/>
    </dgm:pt>
    <dgm:pt modelId="{A6E86760-0EDA-4BD5-9FDA-4CA1CE04C699}" type="pres">
      <dgm:prSet presAssocID="{E6BD1D8A-0CA8-4AB7-8445-AE3B4F3B67C8}" presName="connectorText" presStyleLbl="sibTrans2D1" presStyleIdx="1" presStyleCnt="2"/>
      <dgm:spPr/>
    </dgm:pt>
    <dgm:pt modelId="{CC0444EB-7C5C-4395-852D-4E2A5CC837D8}" type="pres">
      <dgm:prSet presAssocID="{7B6DCE51-2C1F-4469-8447-712988C0E6B2}" presName="node" presStyleLbl="node1" presStyleIdx="2" presStyleCnt="3">
        <dgm:presLayoutVars>
          <dgm:bulletEnabled val="1"/>
        </dgm:presLayoutVars>
      </dgm:prSet>
      <dgm:spPr/>
    </dgm:pt>
  </dgm:ptLst>
  <dgm:cxnLst>
    <dgm:cxn modelId="{66698207-958F-4F81-8A80-A5FDF763C9EE}" type="presOf" srcId="{44F1E382-42DD-4EDB-BF7D-8076A174FB8B}" destId="{ADD1959A-890D-4590-BDCA-C34279896A2C}" srcOrd="0" destOrd="0" presId="urn:microsoft.com/office/officeart/2005/8/layout/process1"/>
    <dgm:cxn modelId="{CEC9896C-B656-4925-A6F0-61204A2E2F98}" type="presOf" srcId="{4782DDB9-B7EA-4119-8095-99411B5A570E}" destId="{30548DF4-F572-445E-846F-C62105D6F0D2}" srcOrd="0" destOrd="0" presId="urn:microsoft.com/office/officeart/2005/8/layout/process1"/>
    <dgm:cxn modelId="{E3286B6D-E9BE-41F4-A6E4-21FED3D1653C}" type="presOf" srcId="{7B6DCE51-2C1F-4469-8447-712988C0E6B2}" destId="{CC0444EB-7C5C-4395-852D-4E2A5CC837D8}" srcOrd="0" destOrd="0" presId="urn:microsoft.com/office/officeart/2005/8/layout/process1"/>
    <dgm:cxn modelId="{FA240B6F-42C2-43C3-BAD7-9DAB33F0CBC4}" type="presOf" srcId="{E6BD1D8A-0CA8-4AB7-8445-AE3B4F3B67C8}" destId="{FC7CD236-3585-4AD2-9CC8-EF1FC6023817}" srcOrd="0" destOrd="0" presId="urn:microsoft.com/office/officeart/2005/8/layout/process1"/>
    <dgm:cxn modelId="{3B73F357-C697-495C-8734-44413C3DE581}" type="presOf" srcId="{30736700-6595-4C44-A172-5902D195A4C5}" destId="{41CC6C50-B1B1-494D-B733-C7153FA53F40}" srcOrd="1" destOrd="0" presId="urn:microsoft.com/office/officeart/2005/8/layout/process1"/>
    <dgm:cxn modelId="{4F6D3259-1FBD-48DF-B6FF-4E6970949A45}" srcId="{14BBB7FE-699C-481E-8EE1-FFA5FC81ECFA}" destId="{7B6DCE51-2C1F-4469-8447-712988C0E6B2}" srcOrd="2" destOrd="0" parTransId="{ECCC4349-B894-4E67-8E41-FFC45FA9B356}" sibTransId="{842F1BCF-CB4E-43C9-A8C5-76FE196A6ADB}"/>
    <dgm:cxn modelId="{72CFD784-5F14-4033-83DB-D26C7640D4DC}" type="presOf" srcId="{30736700-6595-4C44-A172-5902D195A4C5}" destId="{ED072CF8-EDA6-4D43-B06C-F763F1784C6B}" srcOrd="0" destOrd="0" presId="urn:microsoft.com/office/officeart/2005/8/layout/process1"/>
    <dgm:cxn modelId="{1192FFA6-F9DA-4664-A02A-051FE2A060BF}" type="presOf" srcId="{E6BD1D8A-0CA8-4AB7-8445-AE3B4F3B67C8}" destId="{A6E86760-0EDA-4BD5-9FDA-4CA1CE04C699}" srcOrd="1" destOrd="0" presId="urn:microsoft.com/office/officeart/2005/8/layout/process1"/>
    <dgm:cxn modelId="{B9F748BF-5219-4684-BD00-5714556626AC}" srcId="{14BBB7FE-699C-481E-8EE1-FFA5FC81ECFA}" destId="{44F1E382-42DD-4EDB-BF7D-8076A174FB8B}" srcOrd="1" destOrd="0" parTransId="{2D753BD0-E5F7-41E7-939C-744594957707}" sibTransId="{E6BD1D8A-0CA8-4AB7-8445-AE3B4F3B67C8}"/>
    <dgm:cxn modelId="{F56404D8-32D8-435E-A1B0-A993E012F3F5}" type="presOf" srcId="{14BBB7FE-699C-481E-8EE1-FFA5FC81ECFA}" destId="{440BEAA8-EB9A-4417-8F8E-0A77FB0F0C77}" srcOrd="0" destOrd="0" presId="urn:microsoft.com/office/officeart/2005/8/layout/process1"/>
    <dgm:cxn modelId="{0E3247DF-9A83-4A8B-9FB1-AF8D01C3311C}" srcId="{14BBB7FE-699C-481E-8EE1-FFA5FC81ECFA}" destId="{4782DDB9-B7EA-4119-8095-99411B5A570E}" srcOrd="0" destOrd="0" parTransId="{222C0E44-7D94-4D50-A7BB-5243753FBA62}" sibTransId="{30736700-6595-4C44-A172-5902D195A4C5}"/>
    <dgm:cxn modelId="{6E62C7B2-D8CB-48B0-B064-1F993DECD3A6}" type="presParOf" srcId="{440BEAA8-EB9A-4417-8F8E-0A77FB0F0C77}" destId="{30548DF4-F572-445E-846F-C62105D6F0D2}" srcOrd="0" destOrd="0" presId="urn:microsoft.com/office/officeart/2005/8/layout/process1"/>
    <dgm:cxn modelId="{5BB1E658-D34D-48F9-9771-05F747CF2AFE}" type="presParOf" srcId="{440BEAA8-EB9A-4417-8F8E-0A77FB0F0C77}" destId="{ED072CF8-EDA6-4D43-B06C-F763F1784C6B}" srcOrd="1" destOrd="0" presId="urn:microsoft.com/office/officeart/2005/8/layout/process1"/>
    <dgm:cxn modelId="{2D5D1612-82AB-405A-8B4C-F1070B793533}" type="presParOf" srcId="{ED072CF8-EDA6-4D43-B06C-F763F1784C6B}" destId="{41CC6C50-B1B1-494D-B733-C7153FA53F40}" srcOrd="0" destOrd="0" presId="urn:microsoft.com/office/officeart/2005/8/layout/process1"/>
    <dgm:cxn modelId="{CFF23A3E-39DC-4D06-B541-08CD8E552387}" type="presParOf" srcId="{440BEAA8-EB9A-4417-8F8E-0A77FB0F0C77}" destId="{ADD1959A-890D-4590-BDCA-C34279896A2C}" srcOrd="2" destOrd="0" presId="urn:microsoft.com/office/officeart/2005/8/layout/process1"/>
    <dgm:cxn modelId="{1C85C80B-4595-414F-88EF-C53C1C0BEDB8}" type="presParOf" srcId="{440BEAA8-EB9A-4417-8F8E-0A77FB0F0C77}" destId="{FC7CD236-3585-4AD2-9CC8-EF1FC6023817}" srcOrd="3" destOrd="0" presId="urn:microsoft.com/office/officeart/2005/8/layout/process1"/>
    <dgm:cxn modelId="{4DE971E0-543D-4F74-B482-DFDE10BFCA83}" type="presParOf" srcId="{FC7CD236-3585-4AD2-9CC8-EF1FC6023817}" destId="{A6E86760-0EDA-4BD5-9FDA-4CA1CE04C699}" srcOrd="0" destOrd="0" presId="urn:microsoft.com/office/officeart/2005/8/layout/process1"/>
    <dgm:cxn modelId="{050124D6-9A2D-44AF-870B-798FB523FD75}" type="presParOf" srcId="{440BEAA8-EB9A-4417-8F8E-0A77FB0F0C77}" destId="{CC0444EB-7C5C-4395-852D-4E2A5CC837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48DF4-F572-445E-846F-C62105D6F0D2}">
      <dsp:nvSpPr>
        <dsp:cNvPr id="0" name=""/>
        <dsp:cNvSpPr/>
      </dsp:nvSpPr>
      <dsp:spPr>
        <a:xfrm>
          <a:off x="414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Study</a:t>
          </a:r>
        </a:p>
      </dsp:txBody>
      <dsp:txXfrm>
        <a:off x="25944" y="146818"/>
        <a:ext cx="1196617" cy="700534"/>
      </dsp:txXfrm>
    </dsp:sp>
    <dsp:sp modelId="{ED072CF8-EDA6-4D43-B06C-F763F1784C6B}">
      <dsp:nvSpPr>
        <dsp:cNvPr id="0" name=""/>
        <dsp:cNvSpPr/>
      </dsp:nvSpPr>
      <dsp:spPr>
        <a:xfrm>
          <a:off x="136837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368377" y="404814"/>
        <a:ext cx="184046" cy="184543"/>
      </dsp:txXfrm>
    </dsp:sp>
    <dsp:sp modelId="{ADD1959A-890D-4590-BDCA-C34279896A2C}">
      <dsp:nvSpPr>
        <dsp:cNvPr id="0" name=""/>
        <dsp:cNvSpPr/>
      </dsp:nvSpPr>
      <dsp:spPr>
        <a:xfrm>
          <a:off x="174043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Arithmetic Filler Task</a:t>
          </a:r>
        </a:p>
      </dsp:txBody>
      <dsp:txXfrm>
        <a:off x="1762234" y="146818"/>
        <a:ext cx="1196617" cy="700534"/>
      </dsp:txXfrm>
    </dsp:sp>
    <dsp:sp modelId="{FC7CD236-3585-4AD2-9CC8-EF1FC6023817}">
      <dsp:nvSpPr>
        <dsp:cNvPr id="0" name=""/>
        <dsp:cNvSpPr/>
      </dsp:nvSpPr>
      <dsp:spPr>
        <a:xfrm>
          <a:off x="310466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04667" y="404814"/>
        <a:ext cx="184046" cy="184543"/>
      </dsp:txXfrm>
    </dsp:sp>
    <dsp:sp modelId="{CC0444EB-7C5C-4395-852D-4E2A5CC837D8}">
      <dsp:nvSpPr>
        <dsp:cNvPr id="0" name=""/>
        <dsp:cNvSpPr/>
      </dsp:nvSpPr>
      <dsp:spPr>
        <a:xfrm>
          <a:off x="3476730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Recall</a:t>
          </a:r>
        </a:p>
      </dsp:txBody>
      <dsp:txXfrm>
        <a:off x="3498525" y="146818"/>
        <a:ext cx="1196617" cy="700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0A78-1DEA-6B42-908A-1992369F0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2A4E2-0078-DF4C-8B01-CF1370D4C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785951"/>
          </a:xfrm>
        </p:spPr>
        <p:txBody>
          <a:bodyPr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3122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3C46-1B48-D94D-8FCD-9C27E1B8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93557-5951-5E45-A1B3-ECD437BD6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264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A3247-EE8F-B145-A91F-F54B259C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684" y="623085"/>
            <a:ext cx="7945954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8AB21-0070-994A-9A7D-54BD58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84" y="2782879"/>
            <a:ext cx="7945954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639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BDE82-E3FB-954D-A8A0-3218D346C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B4080-EC01-0843-9329-2F6080705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E47CF-F4FC-F14B-BF36-EF8914B00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6310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10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1280C-E3C4-B947-9F52-3FEE8D03B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86B94-70AE-A64D-81D4-D93A3A132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075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031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97" r:id="rId1"/>
    <p:sldLayoutId id="2147493498" r:id="rId2"/>
    <p:sldLayoutId id="2147493499" r:id="rId3"/>
    <p:sldLayoutId id="2147493500" r:id="rId4"/>
    <p:sldLayoutId id="214749350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1E4383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DECCF-6CBF-F94E-AB44-41B9BBB5B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465405"/>
            <a:ext cx="6858000" cy="17907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1E4383"/>
                </a:solidFill>
              </a:rPr>
              <a:t>The Effects of Associative Direction on Judgment of Learning Reactivity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85F0E-E3EA-A541-BE0D-9B23061B6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040" y="3676082"/>
            <a:ext cx="6858000" cy="785951"/>
          </a:xfrm>
        </p:spPr>
        <p:txBody>
          <a:bodyPr/>
          <a:lstStyle/>
          <a:p>
            <a:r>
              <a:rPr lang="en-US" dirty="0">
                <a:solidFill>
                  <a:srgbClr val="1E4383"/>
                </a:solidFill>
              </a:rPr>
              <a:t>Nicholas P. Maxwell &amp; Mark J. Huff</a:t>
            </a:r>
          </a:p>
          <a:p>
            <a:endParaRPr lang="en-US" dirty="0">
              <a:solidFill>
                <a:srgbClr val="1E438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24013F-A773-4764-8953-40EE9421B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8" y="66206"/>
            <a:ext cx="2236304" cy="10686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A497E-C1B6-412E-BF2A-220C8EF74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9862" y="66205"/>
            <a:ext cx="2509715" cy="1068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DEA873-B683-42E2-AA49-5C6D4FA401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430" y="66204"/>
            <a:ext cx="1222814" cy="1068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A01DDA-14FA-4096-9988-536C2D22DBD9}"/>
              </a:ext>
            </a:extLst>
          </p:cNvPr>
          <p:cNvSpPr txBox="1"/>
          <p:nvPr/>
        </p:nvSpPr>
        <p:spPr>
          <a:xfrm>
            <a:off x="2426272" y="4427091"/>
            <a:ext cx="527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F0"/>
                </a:solidFill>
              </a:rPr>
              <a:t>nicholas.maxwell@usm.edu </a:t>
            </a:r>
            <a:r>
              <a:rPr lang="en-US" dirty="0"/>
              <a:t>| </a:t>
            </a:r>
            <a:r>
              <a:rPr lang="en-US" sz="1600" b="1" dirty="0">
                <a:solidFill>
                  <a:srgbClr val="00B0F0"/>
                </a:solidFill>
              </a:rPr>
              <a:t>https://osf.io/8yvn3/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3259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22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929" y="729038"/>
            <a:ext cx="7886700" cy="331618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JOLs may be </a:t>
            </a:r>
            <a:r>
              <a:rPr lang="en-US" sz="2000" b="1" dirty="0">
                <a:solidFill>
                  <a:srgbClr val="1E4383"/>
                </a:solidFill>
              </a:rPr>
              <a:t>reactive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Positive Reactivity </a:t>
            </a:r>
            <a:r>
              <a:rPr lang="en-US" sz="1600" dirty="0"/>
              <a:t>– Increases in memory performance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Negative Reactivity </a:t>
            </a:r>
            <a:r>
              <a:rPr lang="en-US" sz="1600" dirty="0"/>
              <a:t>– Costs to memory performance</a:t>
            </a:r>
            <a:endParaRPr lang="en-US" sz="1600" dirty="0">
              <a:highlight>
                <a:srgbClr val="FFFF00"/>
              </a:highlight>
            </a:endParaRPr>
          </a:p>
          <a:p>
            <a:pPr lvl="1">
              <a:buClr>
                <a:schemeClr val="tx1"/>
              </a:buClr>
            </a:pPr>
            <a:endParaRPr lang="en-US" dirty="0">
              <a:highlight>
                <a:srgbClr val="FFFF00"/>
              </a:highlight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4EEB8AF-D601-4B0A-83CA-6EEA8868AE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3963496"/>
              </p:ext>
            </p:extLst>
          </p:nvPr>
        </p:nvGraphicFramePr>
        <p:xfrm>
          <a:off x="4572000" y="1830287"/>
          <a:ext cx="4372321" cy="3145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AFA0555-40F7-4F1B-A4B8-B132A9DA7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5415824"/>
              </p:ext>
            </p:extLst>
          </p:nvPr>
        </p:nvGraphicFramePr>
        <p:xfrm>
          <a:off x="0" y="1838740"/>
          <a:ext cx="4784518" cy="3137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57E7EBC-1D23-4B4D-A51A-84B3D890033F}"/>
              </a:ext>
            </a:extLst>
          </p:cNvPr>
          <p:cNvSpPr txBox="1"/>
          <p:nvPr/>
        </p:nvSpPr>
        <p:spPr>
          <a:xfrm>
            <a:off x="1464848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Soderstrom et al. 2015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C7ECE-0743-4084-A0AA-D342612AF996}"/>
              </a:ext>
            </a:extLst>
          </p:cNvPr>
          <p:cNvSpPr txBox="1"/>
          <p:nvPr/>
        </p:nvSpPr>
        <p:spPr>
          <a:xfrm>
            <a:off x="5718352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Mitchum et al. 2016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042572-D177-42B1-AFC8-7DCFABB234E7}"/>
              </a:ext>
            </a:extLst>
          </p:cNvPr>
          <p:cNvSpPr/>
          <p:nvPr/>
        </p:nvSpPr>
        <p:spPr>
          <a:xfrm>
            <a:off x="1169581" y="231320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57D40C-110C-40CB-83D6-EC05D019E9F8}"/>
              </a:ext>
            </a:extLst>
          </p:cNvPr>
          <p:cNvSpPr/>
          <p:nvPr/>
        </p:nvSpPr>
        <p:spPr>
          <a:xfrm>
            <a:off x="7523836" y="249183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64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Graphic spid="6" grpId="0">
        <p:bldAsOne/>
      </p:bldGraphic>
      <p:bldP spid="2" grpId="0"/>
      <p:bldP spid="10" grpId="0"/>
      <p:bldP spid="11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F1E9-0AE9-453B-9B4C-D87A74272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200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3717D-28A7-4110-8002-AC6A74560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Changed-Goal Hypothesis</a:t>
            </a:r>
            <a:r>
              <a:rPr lang="en-US" sz="2000" dirty="0"/>
              <a:t> </a:t>
            </a:r>
            <a:r>
              <a:rPr lang="en-US" sz="1600" dirty="0"/>
              <a:t>(Mitchum et al. 2016)</a:t>
            </a:r>
            <a:r>
              <a:rPr lang="en-US" sz="2000" dirty="0"/>
              <a:t> – JOL reactivity occurs because participants focus on learning easy pairs at expense of difficult pairs</a:t>
            </a:r>
          </a:p>
          <a:p>
            <a:pPr lvl="1"/>
            <a:r>
              <a:rPr lang="en-US" sz="1700" dirty="0"/>
              <a:t>Positive reactivity for related pairs, negative reactivity for unrelated pairs</a:t>
            </a:r>
          </a:p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Strategic Relational Encoding </a:t>
            </a:r>
            <a:r>
              <a:rPr lang="en-US" sz="2000" dirty="0"/>
              <a:t>– JOLs cause participants to implicitly engage in relational processing at encoding</a:t>
            </a:r>
          </a:p>
          <a:p>
            <a:pPr lvl="1"/>
            <a:r>
              <a:rPr lang="en-US" sz="1700" dirty="0"/>
              <a:t>Positive reactivity for related pairs, no reactivity for unrelated pairs</a:t>
            </a:r>
          </a:p>
        </p:txBody>
      </p:sp>
    </p:spTree>
    <p:extLst>
      <p:ext uri="{BB962C8B-B14F-4D97-AF65-F5344CB8AC3E}">
        <p14:creationId xmlns:p14="http://schemas.microsoft.com/office/powerpoint/2010/main" val="77769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20" y="-49468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Overview of Experiments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264" y="1480175"/>
            <a:ext cx="8276811" cy="3075190"/>
          </a:xfrm>
        </p:spPr>
        <p:txBody>
          <a:bodyPr/>
          <a:lstStyle/>
          <a:p>
            <a:pPr lvl="1"/>
            <a:endParaRPr lang="en-US" sz="1700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1</a:t>
            </a:r>
            <a:r>
              <a:rPr lang="en-US" sz="1600" dirty="0"/>
              <a:t> – JOLs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Replicate previous findings showing reactivity for related pairs and no reactivity for unelated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2 </a:t>
            </a:r>
            <a:r>
              <a:rPr lang="en-US" sz="1600" dirty="0"/>
              <a:t>– JOLs vs Relational Encoding vs Vowel Counting vs No-JOL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Relational encoding should mimic JOL reactivity for related pairs and should also boost recall of unrelated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3 </a:t>
            </a:r>
            <a:r>
              <a:rPr lang="en-US" sz="1600" dirty="0"/>
              <a:t>– JOLs vs Frequency Judgments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Frequency judgments should display the same reactivity pattern as JOLs</a:t>
            </a:r>
            <a:endParaRPr lang="en-US" sz="16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64A3F86-86B3-4841-9174-D08871822A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8754835"/>
              </p:ext>
            </p:extLst>
          </p:nvPr>
        </p:nvGraphicFramePr>
        <p:xfrm>
          <a:off x="1884459" y="792347"/>
          <a:ext cx="4721087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D09D123-FA16-4C1B-B7FF-287CEF4C5CAD}"/>
              </a:ext>
            </a:extLst>
          </p:cNvPr>
          <p:cNvSpPr txBox="1"/>
          <p:nvPr/>
        </p:nvSpPr>
        <p:spPr>
          <a:xfrm>
            <a:off x="294447" y="3816701"/>
            <a:ext cx="85252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40</a:t>
            </a:r>
            <a:r>
              <a:rPr lang="en-US" sz="1400" b="1" dirty="0">
                <a:solidFill>
                  <a:srgbClr val="1E4383"/>
                </a:solidFill>
              </a:rPr>
              <a:t> forward</a:t>
            </a:r>
            <a:r>
              <a:rPr lang="en-US" sz="1400" dirty="0"/>
              <a:t> (e.g., Credit-Card), </a:t>
            </a:r>
            <a:r>
              <a:rPr lang="en-US" sz="1400" b="1" dirty="0">
                <a:solidFill>
                  <a:srgbClr val="1E4383"/>
                </a:solidFill>
              </a:rPr>
              <a:t>backward</a:t>
            </a:r>
            <a:r>
              <a:rPr lang="en-US" sz="1400" dirty="0"/>
              <a:t> (e.g., Card-Credit), </a:t>
            </a:r>
            <a:r>
              <a:rPr lang="en-US" sz="1400" b="1" dirty="0">
                <a:solidFill>
                  <a:srgbClr val="1E4383"/>
                </a:solidFill>
              </a:rPr>
              <a:t>symmetrical</a:t>
            </a:r>
            <a:r>
              <a:rPr lang="en-US" sz="1400" dirty="0"/>
              <a:t> (e.g., King-Queen), and </a:t>
            </a:r>
            <a:r>
              <a:rPr lang="en-US" sz="1400" b="1" dirty="0">
                <a:solidFill>
                  <a:srgbClr val="1E4383"/>
                </a:solidFill>
              </a:rPr>
              <a:t>unrelated</a:t>
            </a:r>
            <a:r>
              <a:rPr lang="en-US" sz="1400" dirty="0"/>
              <a:t> (e.g., Artery-Bronze) pairs were generated using the Nelson et al. (2004) free association norms.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Study lists were matched on FSG, length, concreteness, and frequency</a:t>
            </a:r>
          </a:p>
        </p:txBody>
      </p:sp>
    </p:spTree>
    <p:extLst>
      <p:ext uri="{BB962C8B-B14F-4D97-AF65-F5344CB8AC3E}">
        <p14:creationId xmlns:p14="http://schemas.microsoft.com/office/powerpoint/2010/main" val="320189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9F861-75DF-41A4-B0CC-238C79D760B2}"/>
              </a:ext>
            </a:extLst>
          </p:cNvPr>
          <p:cNvSpPr txBox="1"/>
          <p:nvPr/>
        </p:nvSpPr>
        <p:spPr>
          <a:xfrm>
            <a:off x="312089" y="4570400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pic>
        <p:nvPicPr>
          <p:cNvPr id="13" name="Content Placeholder 12" descr="A picture containing chart&#10;&#10;Description automatically generated">
            <a:extLst>
              <a:ext uri="{FF2B5EF4-FFF2-40B4-BE49-F238E27FC236}">
                <a16:creationId xmlns:a16="http://schemas.microsoft.com/office/drawing/2014/main" id="{63F21FDC-C692-4B89-8FF9-BE06B1CEF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03" r="2790"/>
          <a:stretch/>
        </p:blipFill>
        <p:spPr>
          <a:xfrm>
            <a:off x="467140" y="999763"/>
            <a:ext cx="8513035" cy="357063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18441E9-F006-4757-A27E-0879A1D1AF98}"/>
              </a:ext>
            </a:extLst>
          </p:cNvPr>
          <p:cNvSpPr/>
          <p:nvPr/>
        </p:nvSpPr>
        <p:spPr>
          <a:xfrm>
            <a:off x="7154383" y="3151086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8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1030F4-ADB0-45BD-B110-625FD919167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/>
          <a:stretch/>
        </p:blipFill>
        <p:spPr bwMode="auto">
          <a:xfrm>
            <a:off x="1590509" y="917197"/>
            <a:ext cx="6102378" cy="34251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47DE15-6E9C-4D97-B4F4-72735788F491}"/>
              </a:ext>
            </a:extLst>
          </p:cNvPr>
          <p:cNvSpPr txBox="1"/>
          <p:nvPr/>
        </p:nvSpPr>
        <p:spPr>
          <a:xfrm>
            <a:off x="312089" y="4342318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325201-09C2-4607-A301-0E922244B27B}"/>
              </a:ext>
            </a:extLst>
          </p:cNvPr>
          <p:cNvSpPr/>
          <p:nvPr/>
        </p:nvSpPr>
        <p:spPr>
          <a:xfrm>
            <a:off x="2159844" y="2493963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E3652D-9F87-4138-9E71-9FABAE0AF154}"/>
              </a:ext>
            </a:extLst>
          </p:cNvPr>
          <p:cNvSpPr/>
          <p:nvPr/>
        </p:nvSpPr>
        <p:spPr>
          <a:xfrm>
            <a:off x="3232222" y="16253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7CF241-CFE9-4954-B083-CE335C498859}"/>
              </a:ext>
            </a:extLst>
          </p:cNvPr>
          <p:cNvSpPr/>
          <p:nvPr/>
        </p:nvSpPr>
        <p:spPr>
          <a:xfrm>
            <a:off x="4563807" y="17777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494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</a:rPr>
              <a:t>Strategic relational encoding provides a better explanation of JOL reactivity than the changed-goal hypothesis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It’s not the act of making a JOL that results in reactivity, but the relational encoding that occurs as a byproduct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JOLs aren’t a requisite for JOL reactivity!</a:t>
            </a:r>
          </a:p>
          <a:p>
            <a:endParaRPr lang="en-US" sz="2000" dirty="0"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39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4580</TotalTime>
  <Words>335</Words>
  <Application>Microsoft Office PowerPoint</Application>
  <PresentationFormat>On-screen Show (16:9)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Effects of Associative Direction on Judgment of Learning Reactivity</vt:lpstr>
      <vt:lpstr>Introduction</vt:lpstr>
      <vt:lpstr>Introduction</vt:lpstr>
      <vt:lpstr>Overview of Experiments</vt:lpstr>
      <vt:lpstr>Results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Utesch</dc:creator>
  <cp:lastModifiedBy>Nick Maxwell</cp:lastModifiedBy>
  <cp:revision>67</cp:revision>
  <dcterms:created xsi:type="dcterms:W3CDTF">2020-09-09T13:47:10Z</dcterms:created>
  <dcterms:modified xsi:type="dcterms:W3CDTF">2020-10-16T20:13:38Z</dcterms:modified>
</cp:coreProperties>
</file>

<file path=docProps/thumbnail.jpeg>
</file>